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5" r:id="rId6"/>
    <p:sldId id="301" r:id="rId7"/>
    <p:sldId id="308" r:id="rId8"/>
    <p:sldId id="318" r:id="rId9"/>
    <p:sldId id="304" r:id="rId10"/>
    <p:sldId id="311" r:id="rId11"/>
    <p:sldId id="313" r:id="rId12"/>
    <p:sldId id="303" r:id="rId13"/>
    <p:sldId id="309" r:id="rId14"/>
    <p:sldId id="310" r:id="rId15"/>
    <p:sldId id="312" r:id="rId16"/>
    <p:sldId id="314" r:id="rId17"/>
    <p:sldId id="322" r:id="rId18"/>
    <p:sldId id="315" r:id="rId19"/>
    <p:sldId id="321" r:id="rId20"/>
    <p:sldId id="320" r:id="rId21"/>
    <p:sldId id="319" r:id="rId22"/>
    <p:sldId id="317" r:id="rId23"/>
    <p:sldId id="316" r:id="rId24"/>
    <p:sldId id="32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ata.nashville.gov/Police/Metro-Nashville-Police-Department-Calls-for-Servic/kwnd-qrr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Nashville Police Calls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Ronald Pacheco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D9C1-5B65-4A2E-B0B7-6A9C7E36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Calls per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9FD39-8CBF-4D2C-8F87-244773BB2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51" y="2108201"/>
            <a:ext cx="3876675" cy="3760891"/>
          </a:xfrm>
        </p:spPr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Sunday is the day with the least calls, followed by Saturday.</a:t>
            </a:r>
          </a:p>
          <a:p>
            <a:pPr marL="0" indent="0" algn="ctr">
              <a:buNone/>
            </a:pPr>
            <a:r>
              <a:rPr lang="en-US" dirty="0"/>
              <a:t>This might be because there are not as many people driving during Saturday and Sunday as there are during the week.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49A09-B616-4F81-89CE-CD687A02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55" y="2108201"/>
            <a:ext cx="6181725" cy="3724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68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4E9B-2B49-4AF3-9952-15230945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189029" cy="1450757"/>
          </a:xfrm>
        </p:spPr>
        <p:txBody>
          <a:bodyPr>
            <a:normAutofit/>
          </a:bodyPr>
          <a:lstStyle/>
          <a:p>
            <a:r>
              <a:rPr lang="en-US" sz="3600" dirty="0"/>
              <a:t>Number of Calls &amp; Top </a:t>
            </a:r>
            <a:r>
              <a:rPr lang="en-US" sz="3600" dirty="0" err="1"/>
              <a:t>Tencodes</a:t>
            </a:r>
            <a:r>
              <a:rPr lang="en-US" sz="3600" dirty="0"/>
              <a:t> per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519-6446-4FA6-97EC-45AF9D8C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945951"/>
            <a:ext cx="4622346" cy="4378647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Years 2013 through 2018 have the same top </a:t>
            </a:r>
            <a:r>
              <a:rPr lang="en-US" b="1" dirty="0" err="1"/>
              <a:t>tencodes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Traffic Violation</a:t>
            </a:r>
          </a:p>
          <a:p>
            <a:pPr lvl="1"/>
            <a:r>
              <a:rPr lang="en-US" dirty="0"/>
              <a:t>Business Check</a:t>
            </a:r>
          </a:p>
          <a:p>
            <a:pPr lvl="1"/>
            <a:r>
              <a:rPr lang="en-US" dirty="0"/>
              <a:t>Want Officer for Investigation / Assistance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For 2019:</a:t>
            </a:r>
          </a:p>
          <a:p>
            <a:pPr lvl="1"/>
            <a:r>
              <a:rPr lang="en-US" dirty="0"/>
              <a:t>Business Check</a:t>
            </a:r>
          </a:p>
          <a:p>
            <a:pPr lvl="1"/>
            <a:r>
              <a:rPr lang="en-US" dirty="0"/>
              <a:t>Want Officer for Investigation / Assistance</a:t>
            </a:r>
          </a:p>
          <a:p>
            <a:pPr lvl="1"/>
            <a:r>
              <a:rPr lang="en-US" dirty="0"/>
              <a:t> Community Policing Activity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For 2020:</a:t>
            </a:r>
          </a:p>
          <a:p>
            <a:pPr lvl="1"/>
            <a:r>
              <a:rPr lang="en-US" dirty="0"/>
              <a:t>Business Check</a:t>
            </a:r>
          </a:p>
          <a:p>
            <a:pPr lvl="1"/>
            <a:r>
              <a:rPr lang="en-US" dirty="0"/>
              <a:t>Want Officer for Investigation / Assistance</a:t>
            </a:r>
          </a:p>
          <a:p>
            <a:pPr lvl="1"/>
            <a:r>
              <a:rPr lang="en-US" dirty="0"/>
              <a:t>Disorderly Person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So far, for 2021:</a:t>
            </a:r>
          </a:p>
          <a:p>
            <a:pPr lvl="1"/>
            <a:r>
              <a:rPr lang="en-US" dirty="0"/>
              <a:t>Business Check</a:t>
            </a:r>
          </a:p>
          <a:p>
            <a:pPr lvl="1"/>
            <a:r>
              <a:rPr lang="en-US" dirty="0"/>
              <a:t>Want Officer for Investigation / Assistance</a:t>
            </a:r>
          </a:p>
          <a:p>
            <a:pPr lvl="1"/>
            <a:r>
              <a:rPr lang="en-US" dirty="0"/>
              <a:t>Disorderly Person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211D0-3D07-47F2-93D3-B1F72693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4" y="2411250"/>
            <a:ext cx="6200775" cy="3448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03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9671-DA57-48E1-AC97-14D7EF35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Count for Relevant </a:t>
            </a:r>
            <a:r>
              <a:rPr lang="en-US" dirty="0" err="1"/>
              <a:t>Tencodes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0FFD7-3A41-4DFC-AE39-904A84C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60" y="2096203"/>
            <a:ext cx="3583777" cy="3760891"/>
          </a:xfrm>
        </p:spPr>
        <p:txBody>
          <a:bodyPr/>
          <a:lstStyle/>
          <a:p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2000" b="1" dirty="0"/>
              <a:t>Residential Burglary and Theft account for 2.7% and 3.5% of all calls, respectively.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BBB17-701A-4067-B521-8C470843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57" y="1979803"/>
            <a:ext cx="6474623" cy="399369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A5890B-D239-47F5-BD89-E0924663CAAD}"/>
              </a:ext>
            </a:extLst>
          </p:cNvPr>
          <p:cNvSpPr txBox="1"/>
          <p:nvPr/>
        </p:nvSpPr>
        <p:spPr>
          <a:xfrm>
            <a:off x="6627303" y="2295620"/>
            <a:ext cx="1275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Theft</a:t>
            </a:r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03462-BE08-4D07-871B-E5EB27000E41}"/>
              </a:ext>
            </a:extLst>
          </p:cNvPr>
          <p:cNvSpPr txBox="1"/>
          <p:nvPr/>
        </p:nvSpPr>
        <p:spPr>
          <a:xfrm>
            <a:off x="6627303" y="2991573"/>
            <a:ext cx="12751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Residential Burglary</a:t>
            </a:r>
            <a:endParaRPr lang="en-US" sz="15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7893BD-B83C-4DC9-BED8-6E1B0835712E}"/>
              </a:ext>
            </a:extLst>
          </p:cNvPr>
          <p:cNvCxnSpPr/>
          <p:nvPr/>
        </p:nvCxnSpPr>
        <p:spPr>
          <a:xfrm flipH="1">
            <a:off x="5617653" y="2457450"/>
            <a:ext cx="10096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B1B3C8-14A0-4C67-902F-221A71BC4A63}"/>
              </a:ext>
            </a:extLst>
          </p:cNvPr>
          <p:cNvCxnSpPr/>
          <p:nvPr/>
        </p:nvCxnSpPr>
        <p:spPr>
          <a:xfrm flipH="1">
            <a:off x="5819775" y="3267075"/>
            <a:ext cx="8075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19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D172-B11B-46DC-9F21-990DBCEF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of Theft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A802-10CD-46A3-A2A2-1E317F103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548554"/>
            <a:ext cx="3634111" cy="3760891"/>
          </a:xfrm>
        </p:spPr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b="1" dirty="0"/>
              <a:t>Most theft calls are closed out with a report. 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dirty="0"/>
              <a:t>We imagine most of the calls are regarding minor issues and there is not much the police can do about these.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086648-4A70-41E6-BA38-B5FF8DDB597B}"/>
              </a:ext>
            </a:extLst>
          </p:cNvPr>
          <p:cNvGrpSpPr/>
          <p:nvPr/>
        </p:nvGrpSpPr>
        <p:grpSpPr>
          <a:xfrm>
            <a:off x="4790114" y="2108201"/>
            <a:ext cx="6365566" cy="4095121"/>
            <a:chOff x="4790114" y="2108201"/>
            <a:chExt cx="6365566" cy="4095121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9C8162-36D3-44B9-998D-67C43C14B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0114" y="2108201"/>
              <a:ext cx="6365566" cy="4095121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207526-3B41-4FAA-A81A-F01D49EA28EE}"/>
                </a:ext>
              </a:extLst>
            </p:cNvPr>
            <p:cNvCxnSpPr/>
            <p:nvPr/>
          </p:nvCxnSpPr>
          <p:spPr>
            <a:xfrm flipH="1">
              <a:off x="5771626" y="2533475"/>
              <a:ext cx="738231" cy="0"/>
            </a:xfrm>
            <a:prstGeom prst="straightConnector1">
              <a:avLst/>
            </a:prstGeom>
            <a:ln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5E553D-295B-4F65-965C-69C93428141E}"/>
                </a:ext>
              </a:extLst>
            </p:cNvPr>
            <p:cNvSpPr txBox="1"/>
            <p:nvPr/>
          </p:nvSpPr>
          <p:spPr>
            <a:xfrm>
              <a:off x="6576968" y="2348809"/>
              <a:ext cx="2097247" cy="323165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Report Completed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3FC4A16-124B-4BAC-910C-ACC8D5C4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3297" y="4639112"/>
              <a:ext cx="553671" cy="0"/>
            </a:xfrm>
            <a:prstGeom prst="straightConnector1">
              <a:avLst/>
            </a:prstGeom>
            <a:ln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0EC37B-81F5-4CB8-B7F7-E23A614190EF}"/>
                </a:ext>
              </a:extLst>
            </p:cNvPr>
            <p:cNvSpPr txBox="1"/>
            <p:nvPr/>
          </p:nvSpPr>
          <p:spPr>
            <a:xfrm>
              <a:off x="6576967" y="4368398"/>
              <a:ext cx="2097247" cy="323165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Disregard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3D4490-31C3-49BD-8386-6EE27E9348B4}"/>
              </a:ext>
            </a:extLst>
          </p:cNvPr>
          <p:cNvCxnSpPr>
            <a:cxnSpLocks/>
          </p:cNvCxnSpPr>
          <p:nvPr/>
        </p:nvCxnSpPr>
        <p:spPr>
          <a:xfrm flipH="1">
            <a:off x="5691674" y="2533475"/>
            <a:ext cx="9517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A86E47-5B62-49FE-B305-F7FF25BCC8BE}"/>
              </a:ext>
            </a:extLst>
          </p:cNvPr>
          <p:cNvCxnSpPr>
            <a:cxnSpLocks/>
          </p:cNvCxnSpPr>
          <p:nvPr/>
        </p:nvCxnSpPr>
        <p:spPr>
          <a:xfrm flipH="1">
            <a:off x="5973590" y="4553064"/>
            <a:ext cx="6698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2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5DB8-77C3-4AA1-A094-1C733B7DF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Theft calls per hour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6F258-2A29-4E3F-87E0-AE4468608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2" y="2279543"/>
            <a:ext cx="3768335" cy="3760891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 Thefts are generally reported </a:t>
            </a:r>
            <a:r>
              <a:rPr lang="en-US" b="1" dirty="0"/>
              <a:t>after 7am.</a:t>
            </a:r>
            <a:r>
              <a:rPr lang="en-US" dirty="0"/>
              <a:t> 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dirty="0"/>
              <a:t>This might be explained by the notion that theft most often takes place at night while citizens are asleep; therefore, the citizen would call the police in the morning, after realizing a theft has occurred.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BA627-9362-4267-8E67-B9225EBF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462" y="2289063"/>
            <a:ext cx="6470217" cy="329800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159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624A-EE6B-4B34-9A56-9D984B89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Outcome of residential burglary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ECF62-037B-4F89-9167-5100211CC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919337" cy="376089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b="1" dirty="0"/>
              <a:t>Around half of the calls regarding residential burglaries are closed out as 'Disregard’.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E4004-7C0F-44CC-B081-9516F064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28" y="2086632"/>
            <a:ext cx="6071952" cy="39131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AB355-1FBE-4A05-9C7B-6BEB7884C384}"/>
              </a:ext>
            </a:extLst>
          </p:cNvPr>
          <p:cNvSpPr txBox="1"/>
          <p:nvPr/>
        </p:nvSpPr>
        <p:spPr>
          <a:xfrm>
            <a:off x="6820249" y="2390754"/>
            <a:ext cx="20972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Disregard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83AA2-7DEA-4EBE-B78F-D85A3CC4B23D}"/>
              </a:ext>
            </a:extLst>
          </p:cNvPr>
          <p:cNvCxnSpPr/>
          <p:nvPr/>
        </p:nvCxnSpPr>
        <p:spPr>
          <a:xfrm flipH="1">
            <a:off x="5934075" y="2581275"/>
            <a:ext cx="886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30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1632-BF20-4937-B4A5-A5E194C0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Residential Burglary calls per hour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C1F29-3C26-4638-B9B5-12A1FEFBB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07" y="1548554"/>
            <a:ext cx="3600555" cy="3760891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Residential Burglary calls</a:t>
            </a:r>
            <a:r>
              <a:rPr lang="en-US" dirty="0"/>
              <a:t> and </a:t>
            </a:r>
            <a:r>
              <a:rPr lang="en-US" b="1" dirty="0"/>
              <a:t>Theft calls </a:t>
            </a:r>
            <a:r>
              <a:rPr lang="en-US" dirty="0"/>
              <a:t>have a similar frequency per hour distribution.</a:t>
            </a:r>
          </a:p>
          <a:p>
            <a:pPr algn="ctr">
              <a:buFont typeface="Wingdings" panose="05000000000000000000" pitchFamily="2" charset="2"/>
              <a:buChar char="Ø"/>
            </a:pPr>
            <a:r>
              <a:rPr lang="en-US" dirty="0"/>
              <a:t>This trend in residential burglary calls may also be explained by presuming this crime takes place at night and is not discovered until residents awake the next morning.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8A53C-7C91-4D8A-9B5B-3ACC1275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01" y="2311198"/>
            <a:ext cx="6417479" cy="330103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358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0860-8440-41C9-BE3C-2019CB2C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Predictor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674C5-159F-4A31-99A9-B4DA83BA5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61874"/>
            <a:ext cx="4078727" cy="366713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An </a:t>
            </a:r>
            <a:r>
              <a:rPr lang="en-US" b="1" dirty="0"/>
              <a:t>Artificial Neural Network </a:t>
            </a:r>
            <a:r>
              <a:rPr lang="en-US" dirty="0"/>
              <a:t>was trained on over </a:t>
            </a:r>
            <a:r>
              <a:rPr lang="en-US" b="1" dirty="0"/>
              <a:t>6 million </a:t>
            </a:r>
            <a:r>
              <a:rPr lang="en-US" dirty="0"/>
              <a:t>data points correlating to </a:t>
            </a:r>
            <a:r>
              <a:rPr lang="en-US" dirty="0" err="1"/>
              <a:t>tencodes</a:t>
            </a:r>
            <a:r>
              <a:rPr lang="en-US" dirty="0"/>
              <a:t> and time of call.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This </a:t>
            </a:r>
            <a:r>
              <a:rPr lang="en-US" b="1" dirty="0"/>
              <a:t>ANN</a:t>
            </a:r>
            <a:r>
              <a:rPr lang="en-US" dirty="0"/>
              <a:t> was trained to predict 3 possible outcomes from </a:t>
            </a:r>
            <a:r>
              <a:rPr lang="en-US" dirty="0" err="1"/>
              <a:t>tencode</a:t>
            </a:r>
            <a:r>
              <a:rPr lang="en-US" dirty="0"/>
              <a:t> and time-of-call.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83% of the time the actual outcome is amongst the predicted outcomes.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5E819-37BF-46F6-A815-9C0DCE3C6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029" y="1961874"/>
            <a:ext cx="5578053" cy="405354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00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6323-95A1-44C1-843F-2970FDA7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E121-5C54-4E12-ABB7-1C5EADE7C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Focusing on traffic law enforcement and/or giving population awareness will significantly reduce the number of calls, since most calls are traffic violations.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Making an effort to generate cleaner data will allow us to gain better insights and make more accurate predictions.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Knowing the three possible outcomes of a call (with 83% accuracy) will allow for units dispatched to be better prepared.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Nashville Police Department should be able to dispatch more experienced officers depending on the predicted type of outcome.</a:t>
            </a:r>
          </a:p>
        </p:txBody>
      </p:sp>
    </p:spTree>
    <p:extLst>
      <p:ext uri="{BB962C8B-B14F-4D97-AF65-F5344CB8AC3E}">
        <p14:creationId xmlns:p14="http://schemas.microsoft.com/office/powerpoint/2010/main" val="859847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FDF3-EC25-44D1-8288-01CF392F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A7BA-1AEC-438E-8C4A-216B3D981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Even though the documentation only gives 8 unique Sector codes, there are 108 different codes in the dataset. We would need to contact Nashville Police Department to understand what they mean.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There have been 9,987 Dead on Arrival calls, it would be interesting to see how many of those are actual homicides.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A similar analysis of major metropolitan cities would give us a good benchmark to compare our results to.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Generating a new location feature from call coordinates might help our model’s accuracy.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Combining our outcome prediction model with a forecasting model might give us a fairly accurate peak into the future of Nashville service calls.</a:t>
            </a:r>
          </a:p>
        </p:txBody>
      </p:sp>
    </p:spTree>
    <p:extLst>
      <p:ext uri="{BB962C8B-B14F-4D97-AF65-F5344CB8AC3E}">
        <p14:creationId xmlns:p14="http://schemas.microsoft.com/office/powerpoint/2010/main" val="59352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33C3-C339-4769-A66A-40647096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Nashville a Safe Place?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6163-3B6B-49C1-AFE3-D265C61AA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256" y="2080209"/>
            <a:ext cx="10058400" cy="4068664"/>
          </a:xfrm>
          <a:effectLst/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According to </a:t>
            </a:r>
            <a:r>
              <a:rPr lang="en-US" b="1" dirty="0"/>
              <a:t>realestate.usnews.com</a:t>
            </a:r>
            <a:r>
              <a:rPr lang="en-US" dirty="0"/>
              <a:t>, Nashville has a higher than average crime rate; however, </a:t>
            </a:r>
          </a:p>
          <a:p>
            <a:pPr algn="ctr"/>
            <a:r>
              <a:rPr lang="en-US" dirty="0"/>
              <a:t>they do not show any data to back up their claim: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2400" b="1" dirty="0">
              <a:effectLst>
                <a:outerShdw blurRad="50800" dist="50800" dir="5400000" algn="ctr" rotWithShape="0">
                  <a:srgbClr val="000000"/>
                </a:outerShdw>
                <a:reflection stA="45000" endPos="0" dist="508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en-US" sz="2800" b="1" dirty="0">
                <a:effectLst>
                  <a:glow>
                    <a:schemeClr val="accent1"/>
                  </a:glow>
                  <a:outerShdw blurRad="50800" dist="50800" dir="6000000" sx="1000" sy="1000" algn="ctr" rotWithShape="0">
                    <a:srgbClr val="000000"/>
                  </a:outerShdw>
                  <a:reflection endPos="0" dir="5400000" sy="-100000" algn="bl" rotWithShape="0"/>
                </a:effectLst>
              </a:rPr>
              <a:t>We analyzed the public data from the Nashville Police Department to corroborate this statement.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58167-92F5-4EAF-A446-B7F12612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38" y="2940565"/>
            <a:ext cx="7634324" cy="21240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791885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F41C-F238-4E53-8D1B-17F5F00D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678E-1F81-455A-8D7B-11A34AAE1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" lvl="1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There is a downward trend of number of police calls per year in Nashville.</a:t>
            </a:r>
          </a:p>
          <a:p>
            <a:pPr marL="91440" lvl="1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Most calls are due to traffic violations. This might explain the decline on calls during 2020, since most people where at home during COVID-19.</a:t>
            </a:r>
          </a:p>
          <a:p>
            <a:pPr marL="91440" lvl="1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Traffic Violations account for 23% of all calls, while Residential Burglary and Theft account for 2.7% and 3.5% respectively.</a:t>
            </a:r>
          </a:p>
          <a:p>
            <a:pPr marL="91440" lvl="1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The claim “Nashville is a safe place” is relative to comparative data from other metropolitan areas. Due to this, it can neither be confirmed nor denied that Nashville is a safe place until future research is completed. </a:t>
            </a:r>
          </a:p>
          <a:p>
            <a:pPr marL="91440" lvl="1" indent="-91440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900" dirty="0"/>
              <a:t>Our model is able to predict the true outcome of a calls amongst the top three predictions with 83% accuracy by only using the </a:t>
            </a:r>
            <a:r>
              <a:rPr lang="en-US" sz="1900" dirty="0" err="1"/>
              <a:t>tencode</a:t>
            </a:r>
            <a:r>
              <a:rPr lang="en-US" sz="1900" dirty="0"/>
              <a:t> and time of call.</a:t>
            </a:r>
          </a:p>
        </p:txBody>
      </p:sp>
    </p:spTree>
    <p:extLst>
      <p:ext uri="{BB962C8B-B14F-4D97-AF65-F5344CB8AC3E}">
        <p14:creationId xmlns:p14="http://schemas.microsoft.com/office/powerpoint/2010/main" val="1758936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D49B-3812-4A68-80C2-3127CEFD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FAE90-2153-4578-B64C-FE325D041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4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7928-DC72-4CDB-8310-D7F29BA2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88B-2F2B-4D1E-9492-301D7AB0F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652021"/>
            <a:ext cx="10058400" cy="15215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1"/>
                </a:solidFill>
              </a:rPr>
              <a:t>Size: </a:t>
            </a:r>
            <a:r>
              <a:rPr lang="en-US" sz="1200" dirty="0"/>
              <a:t>8,281,717 rows X 18 columns:</a:t>
            </a: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Source: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Helvetica" panose="020B0604020202020204" pitchFamily="34" charset="0"/>
                <a:hlinkClick r:id="rId2"/>
              </a:rPr>
              <a:t>https://data.nashville.gov/Police/Metro-Nashville-Police-Department-Calls-for-Servic/kwnd-qrrm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534E91-EF75-463D-A066-D7E079AFE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048011"/>
            <a:ext cx="10119360" cy="198032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11608-1854-4079-93F0-CB07E0E095B0}"/>
              </a:ext>
            </a:extLst>
          </p:cNvPr>
          <p:cNvSpPr txBox="1"/>
          <p:nvPr/>
        </p:nvSpPr>
        <p:spPr>
          <a:xfrm>
            <a:off x="1522134" y="4240015"/>
            <a:ext cx="9208692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This data set includes details about emergency and non-emergency calls for Metro Nashville Police Department service received by the Emergency Communications Center from 2013 – Present.</a:t>
            </a:r>
          </a:p>
        </p:txBody>
      </p:sp>
    </p:spTree>
    <p:extLst>
      <p:ext uri="{BB962C8B-B14F-4D97-AF65-F5344CB8AC3E}">
        <p14:creationId xmlns:p14="http://schemas.microsoft.com/office/powerpoint/2010/main" val="9194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843DE7-ABAA-4CFB-81D3-B72726B441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2229" b="18955"/>
          <a:stretch/>
        </p:blipFill>
        <p:spPr>
          <a:xfrm>
            <a:off x="0" y="0"/>
            <a:ext cx="12192000" cy="51927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E4A06D-6DD0-42E7-AD23-AC9877D1D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277535"/>
            <a:ext cx="10113645" cy="743682"/>
          </a:xfrm>
        </p:spPr>
        <p:txBody>
          <a:bodyPr/>
          <a:lstStyle/>
          <a:p>
            <a:r>
              <a:rPr lang="en-US" dirty="0"/>
              <a:t>Call 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F36EE-2F9C-4233-A3F6-B35207025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6193173"/>
            <a:ext cx="10113264" cy="609600"/>
          </a:xfrm>
        </p:spPr>
        <p:txBody>
          <a:bodyPr/>
          <a:lstStyle/>
          <a:p>
            <a:r>
              <a:rPr lang="en-US" dirty="0"/>
              <a:t>Location of each call in data set overlayed on a map of Nashville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9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CB8BACD-86D2-4E66-87AE-1F9877BC01FC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 rotWithShape="1">
          <a:blip r:embed="rId2"/>
          <a:srcRect b="5515"/>
          <a:stretch/>
        </p:blipFill>
        <p:spPr>
          <a:xfrm>
            <a:off x="2611944" y="25465"/>
            <a:ext cx="6968112" cy="45346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2DC271-E5D0-402B-B027-58673286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4086807"/>
            <a:ext cx="10113645" cy="1240971"/>
          </a:xfrm>
        </p:spPr>
        <p:txBody>
          <a:bodyPr/>
          <a:lstStyle/>
          <a:p>
            <a:pPr algn="ctr"/>
            <a:br>
              <a:rPr lang="en-US" sz="3200" dirty="0"/>
            </a:br>
            <a:r>
              <a:rPr lang="en-US" sz="3200" dirty="0"/>
              <a:t> Crime Incident Map from </a:t>
            </a:r>
            <a:r>
              <a:rPr lang="en-US" sz="3200" u="sng" dirty="0"/>
              <a:t>NeighborhoodScout.com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47F82-6134-44C0-81F7-AEA727B45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558" y="5691672"/>
            <a:ext cx="10113264" cy="712917"/>
          </a:xfrm>
        </p:spPr>
        <p:txBody>
          <a:bodyPr>
            <a:normAutofit fontScale="62500" lnSpcReduction="20000"/>
          </a:bodyPr>
          <a:lstStyle/>
          <a:p>
            <a:r>
              <a:rPr lang="en-US" sz="1500" b="0" i="0" dirty="0" err="1">
                <a:solidFill>
                  <a:schemeClr val="bg1"/>
                </a:solidFill>
                <a:effectLst/>
                <a:latin typeface="Roboto"/>
              </a:rPr>
              <a:t>NeighborhoodScout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Roboto"/>
              </a:rPr>
              <a:t> uses a relational database to associate crime incidences from all 18,000+ local law enforcement agencies in the U.S. to the specific local communities the agency covers, and hence in which community the crimes have occurred.</a:t>
            </a: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Roboto"/>
              </a:rPr>
              <a:t>Date(s) &amp; Update Frequency:   Reflects 2019 calendar year; released from FBI in Sept. 2020 (latest available). Updated annually</a:t>
            </a: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https://www.neighborhoodscout.com/tn/nashville/crime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1D121-AAA7-40A7-B4BF-B7C29661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944" y="92334"/>
            <a:ext cx="6968112" cy="247650"/>
          </a:xfrm>
          <a:prstGeom prst="rect">
            <a:avLst/>
          </a:prstGeom>
          <a:effectLst>
            <a:glow rad="101600">
              <a:schemeClr val="accent2">
                <a:lumMod val="75000"/>
                <a:alpha val="6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B34BCF-46DD-4017-8444-BC0382CDE772}"/>
              </a:ext>
            </a:extLst>
          </p:cNvPr>
          <p:cNvSpPr txBox="1"/>
          <p:nvPr/>
        </p:nvSpPr>
        <p:spPr>
          <a:xfrm>
            <a:off x="94732" y="380712"/>
            <a:ext cx="8116207" cy="646331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For a Visual Comparison </a:t>
            </a:r>
          </a:p>
          <a:p>
            <a:r>
              <a:rPr lang="en-US" dirty="0"/>
              <a:t>of Similar Data…</a:t>
            </a:r>
          </a:p>
        </p:txBody>
      </p:sp>
    </p:spTree>
    <p:extLst>
      <p:ext uri="{BB962C8B-B14F-4D97-AF65-F5344CB8AC3E}">
        <p14:creationId xmlns:p14="http://schemas.microsoft.com/office/powerpoint/2010/main" val="249397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2F78-9AF3-4199-90F0-84833617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BC25-574D-40E0-85D9-F8D291E6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887491" cy="376089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number of police department calls has been steadily </a:t>
            </a:r>
            <a:r>
              <a:rPr lang="en-US" b="1" dirty="0"/>
              <a:t>decreasing</a:t>
            </a:r>
            <a:r>
              <a:rPr lang="en-US" dirty="0"/>
              <a:t> within the last few years.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2278F-6D59-4882-8995-0E8D3E9F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771" y="1954174"/>
            <a:ext cx="7483023" cy="385083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26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953B-6D66-48A2-9E22-41E72186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Calls per </a:t>
            </a:r>
            <a:r>
              <a:rPr lang="en-US" dirty="0" err="1"/>
              <a:t>Tencode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1023A-341F-4548-80DB-CF8D78C75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3" y="2108200"/>
            <a:ext cx="3483109" cy="3760891"/>
          </a:xfrm>
        </p:spPr>
        <p:txBody>
          <a:bodyPr/>
          <a:lstStyle/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 algn="ctr">
              <a:buNone/>
            </a:pPr>
            <a:r>
              <a:rPr lang="en-US" sz="2000" b="1" dirty="0"/>
              <a:t>Most calls were due to traffic violations. </a:t>
            </a:r>
          </a:p>
          <a:p>
            <a:pPr marL="201168" lvl="1" indent="0" algn="ctr">
              <a:buNone/>
            </a:pPr>
            <a:endParaRPr lang="en-US" sz="2000" dirty="0"/>
          </a:p>
          <a:p>
            <a:pPr marL="201168" lvl="1" indent="0" algn="ctr">
              <a:buNone/>
            </a:pPr>
            <a:r>
              <a:rPr lang="en-US" sz="1800" dirty="0"/>
              <a:t>This might explain the decline during 2020, since most people where at home during COVID-19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375C8-74BD-4329-BFCA-6F505BB2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39" y="1924331"/>
            <a:ext cx="6626182" cy="3913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6EF8B2-B9D0-4C7D-BFDC-6DC48850621A}"/>
              </a:ext>
            </a:extLst>
          </p:cNvPr>
          <p:cNvSpPr txBox="1"/>
          <p:nvPr/>
        </p:nvSpPr>
        <p:spPr>
          <a:xfrm>
            <a:off x="6326675" y="2172707"/>
            <a:ext cx="1618555" cy="32316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</a:rPr>
              <a:t>Traffic Violations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261188-3732-4F6F-AB70-F89EB26AC35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248277" y="2334290"/>
            <a:ext cx="1078398" cy="7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E16796-56CE-4D60-AA1E-B89302ED82DC}"/>
              </a:ext>
            </a:extLst>
          </p:cNvPr>
          <p:cNvSpPr txBox="1"/>
          <p:nvPr/>
        </p:nvSpPr>
        <p:spPr>
          <a:xfrm>
            <a:off x="5014818" y="6093371"/>
            <a:ext cx="6155678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Tencode</a:t>
            </a:r>
            <a:r>
              <a:rPr lang="en-US" sz="1200" b="1" dirty="0"/>
              <a:t>: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Abbreviated codes  used to represent common phrases used to describe the call</a:t>
            </a:r>
            <a:endParaRPr lang="en-US" sz="1200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2273744-13D2-4179-84A3-1E650826395D}"/>
              </a:ext>
            </a:extLst>
          </p:cNvPr>
          <p:cNvSpPr/>
          <p:nvPr/>
        </p:nvSpPr>
        <p:spPr>
          <a:xfrm rot="5400000" flipV="1">
            <a:off x="7923380" y="2870949"/>
            <a:ext cx="338554" cy="5996285"/>
          </a:xfrm>
          <a:prstGeom prst="rightBrace">
            <a:avLst>
              <a:gd name="adj1" fmla="val 8333"/>
              <a:gd name="adj2" fmla="val 50254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0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C4C8-A786-4C1C-945F-8C06E93D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Calls per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7481-31B2-4D5A-AEA4-1E9873690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891" y="1548554"/>
            <a:ext cx="4120672" cy="3760891"/>
          </a:xfrm>
        </p:spPr>
        <p:txBody>
          <a:bodyPr/>
          <a:lstStyle/>
          <a:p>
            <a:endParaRPr lang="en-US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The codes used to describe the outcomes of most calls were: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'Securing Location/Building’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'Assisted Citizen’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'Disregard’.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C3A77-7CD6-4C78-8AC9-B8DC7B94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952" y="2108201"/>
            <a:ext cx="5937728" cy="390193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59FED6-8BF7-4F24-AA87-A30338A54D42}"/>
              </a:ext>
            </a:extLst>
          </p:cNvPr>
          <p:cNvSpPr txBox="1"/>
          <p:nvPr/>
        </p:nvSpPr>
        <p:spPr>
          <a:xfrm>
            <a:off x="7097085" y="2332139"/>
            <a:ext cx="3212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Location/Building Secure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83006-FC14-4370-8957-E29DBB8C09B2}"/>
              </a:ext>
            </a:extLst>
          </p:cNvPr>
          <p:cNvSpPr txBox="1"/>
          <p:nvPr/>
        </p:nvSpPr>
        <p:spPr>
          <a:xfrm>
            <a:off x="7083132" y="2743203"/>
            <a:ext cx="2541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Disregard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9F3DDD-544F-4548-9C11-5D649D56BAC4}"/>
              </a:ext>
            </a:extLst>
          </p:cNvPr>
          <p:cNvCxnSpPr/>
          <p:nvPr/>
        </p:nvCxnSpPr>
        <p:spPr>
          <a:xfrm flipH="1">
            <a:off x="5971592" y="2519265"/>
            <a:ext cx="11254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EC1355-6A6C-45C0-A699-97D7D2DC6FC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348383" y="2897386"/>
            <a:ext cx="734749" cy="7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D0ECEF-0F65-438E-909F-3E507150E0D9}"/>
              </a:ext>
            </a:extLst>
          </p:cNvPr>
          <p:cNvCxnSpPr>
            <a:cxnSpLocks/>
          </p:cNvCxnSpPr>
          <p:nvPr/>
        </p:nvCxnSpPr>
        <p:spPr>
          <a:xfrm>
            <a:off x="6362672" y="2904786"/>
            <a:ext cx="0" cy="168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3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377A-06E5-4E5B-9FF6-E23EA28D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Calls per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E87A-2A7D-4707-8ADD-FE04D7C9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69" y="2032700"/>
            <a:ext cx="3650889" cy="3760891"/>
          </a:xfrm>
        </p:spPr>
        <p:txBody>
          <a:bodyPr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The month with the most calls overall is January</a:t>
            </a:r>
            <a:r>
              <a:rPr lang="en-US" dirty="0"/>
              <a:t>.</a:t>
            </a:r>
          </a:p>
          <a:p>
            <a:r>
              <a:rPr lang="en-US" dirty="0"/>
              <a:t>Top three </a:t>
            </a:r>
            <a:r>
              <a:rPr lang="en-US" dirty="0" err="1"/>
              <a:t>tencodes</a:t>
            </a:r>
            <a:r>
              <a:rPr lang="en-US" dirty="0"/>
              <a:t> correspond to:</a:t>
            </a:r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93 Traffic Violation</a:t>
            </a:r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96 Business Check</a:t>
            </a:r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43 Want Officer for Investigation / Assistance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9A6C8-9EBC-42E1-B665-62592DDC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0" y="2032700"/>
            <a:ext cx="6362700" cy="368617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683964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{65E91EA1-BFED-49B3-9692-87F178E867B2}tf22712842_win32</Template>
  <TotalTime>787</TotalTime>
  <Words>1061</Words>
  <Application>Microsoft Office PowerPoint</Application>
  <PresentationFormat>Widescreen</PresentationFormat>
  <Paragraphs>123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Bookman Old Style</vt:lpstr>
      <vt:lpstr>Calibri</vt:lpstr>
      <vt:lpstr>Franklin Gothic Book</vt:lpstr>
      <vt:lpstr>Helvetica</vt:lpstr>
      <vt:lpstr>Roboto</vt:lpstr>
      <vt:lpstr>Wingdings</vt:lpstr>
      <vt:lpstr>1_RetrospectVTI</vt:lpstr>
      <vt:lpstr>Nashville Police Calls Analysis</vt:lpstr>
      <vt:lpstr>Is Nashville a Safe Place?</vt:lpstr>
      <vt:lpstr>The Data</vt:lpstr>
      <vt:lpstr>Call Location</vt:lpstr>
      <vt:lpstr>  Crime Incident Map from NeighborhoodScout.com</vt:lpstr>
      <vt:lpstr>Trend Over Time</vt:lpstr>
      <vt:lpstr>Number of Calls per Tencode</vt:lpstr>
      <vt:lpstr>Number of Calls per Outcome</vt:lpstr>
      <vt:lpstr>Number of Calls per Month</vt:lpstr>
      <vt:lpstr>Number of Calls per Day</vt:lpstr>
      <vt:lpstr>Number of Calls &amp; Top Tencodes per Year</vt:lpstr>
      <vt:lpstr>Call Count for Relevant Tencodes</vt:lpstr>
      <vt:lpstr>Outcome of Theft Calls</vt:lpstr>
      <vt:lpstr>Theft calls per hour</vt:lpstr>
      <vt:lpstr>Outcome of residential burglary calls</vt:lpstr>
      <vt:lpstr>Residential Burglary calls per hour</vt:lpstr>
      <vt:lpstr>Outcome Predictor</vt:lpstr>
      <vt:lpstr>Recommendations</vt:lpstr>
      <vt:lpstr>Future Research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Nashville Police Calls Analysis</dc:title>
  <dc:creator>Ronald Pacheco</dc:creator>
  <cp:lastModifiedBy>Ronald Pacheco</cp:lastModifiedBy>
  <cp:revision>10</cp:revision>
  <dcterms:created xsi:type="dcterms:W3CDTF">2021-03-21T15:03:09Z</dcterms:created>
  <dcterms:modified xsi:type="dcterms:W3CDTF">2021-03-23T18:49:24Z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